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s/comment1.xml" ContentType="application/vnd.openxmlformats-officedocument.presentationml.comments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5"/>
    <p:sldId id="273" r:id="rId26"/>
    <p:sldId id="274" r:id="rId27"/>
    <p:sldId id="275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Pierre Boucher" initials="P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comments" Target="comments/comment1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2-11-04T14:40:40.766" idx="1">
    <p:pos x="4032" y="1441"/>
    <p:text>take out all the labs will be too much to explain in the moment, just have the necessaries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Relationship Id="rId3" Type="http://schemas.openxmlformats.org/officeDocument/2006/relationships/image" Target="../media/image4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nitial conditions in PMd covary with RT, are altered by trial outcome, and combine with sensory evidence to induce choice-related dynamics"/>
          <p:cNvSpPr txBox="1"/>
          <p:nvPr>
            <p:ph type="ctrTitle"/>
          </p:nvPr>
        </p:nvSpPr>
        <p:spPr>
          <a:xfrm>
            <a:off x="406400" y="2336800"/>
            <a:ext cx="12192000" cy="4064863"/>
          </a:xfrm>
          <a:prstGeom prst="rect">
            <a:avLst/>
          </a:prstGeom>
        </p:spPr>
        <p:txBody>
          <a:bodyPr/>
          <a:lstStyle>
            <a:lvl1pPr defTabSz="262889">
              <a:defRPr cap="none" sz="7650"/>
            </a:lvl1pPr>
          </a:lstStyle>
          <a:p>
            <a:pPr/>
            <a:r>
              <a:t>Initial conditions in PMd covary with RT, are altered by trial outcome, and combine with sensory evidence to induce choice-related dynamics</a:t>
            </a:r>
          </a:p>
        </p:txBody>
      </p:sp>
      <p:sp>
        <p:nvSpPr>
          <p:cNvPr id="167" name="Pierre Boucher, Tian Wang, Laura Carceroni, Gary Kane, Krishna V. Shenoy &amp; Chandramouli Chandrasekaran"/>
          <p:cNvSpPr txBox="1"/>
          <p:nvPr>
            <p:ph type="subTitle" sz="quarter" idx="1"/>
          </p:nvPr>
        </p:nvSpPr>
        <p:spPr>
          <a:xfrm>
            <a:off x="406400" y="6500881"/>
            <a:ext cx="12192000" cy="1803401"/>
          </a:xfrm>
          <a:prstGeom prst="rect">
            <a:avLst/>
          </a:prstGeom>
        </p:spPr>
        <p:txBody>
          <a:bodyPr/>
          <a:lstStyle/>
          <a:p>
            <a:pPr defTabSz="473201">
              <a:spcBef>
                <a:spcPts val="1800"/>
              </a:spcBef>
              <a:defRPr cap="none" sz="4374"/>
            </a:pPr>
            <a:r>
              <a:t>Pierre Boucher</a:t>
            </a:r>
            <a:r>
              <a:t>, Tian Wang, Laura Carceroni, Gary Kane, Krishna V. Shenoy &amp; Chandramouli Chandrasekaran</a:t>
            </a:r>
          </a:p>
        </p:txBody>
      </p:sp>
      <p:sp>
        <p:nvSpPr>
          <p:cNvPr id="168" name="Slide Number"/>
          <p:cNvSpPr txBox="1"/>
          <p:nvPr>
            <p:ph type="sldNum" sz="quarter" idx="4294967295"/>
          </p:nvPr>
        </p:nvSpPr>
        <p:spPr>
          <a:xfrm>
            <a:off x="12340738" y="431800"/>
            <a:ext cx="260600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oststimulus dynamics vary with stimulus difficulty"/>
          <p:cNvSpPr txBox="1"/>
          <p:nvPr>
            <p:ph type="title"/>
          </p:nvPr>
        </p:nvSpPr>
        <p:spPr>
          <a:xfrm>
            <a:off x="406400" y="1403297"/>
            <a:ext cx="12192000" cy="169179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Poststimulus dynamics vary with stimulus difficulty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7797" y="2440603"/>
            <a:ext cx="2625701" cy="642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4183" y="7641128"/>
            <a:ext cx="1713790" cy="2109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6253" y="2459548"/>
            <a:ext cx="5874157" cy="6488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Inputs and initial conditions both contribute to the speed of poststimulus decision-related dynamics"/>
          <p:cNvSpPr txBox="1"/>
          <p:nvPr>
            <p:ph type="title"/>
          </p:nvPr>
        </p:nvSpPr>
        <p:spPr>
          <a:xfrm>
            <a:off x="406400" y="1403297"/>
            <a:ext cx="12192000" cy="169179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Inputs and initial conditions both contribute to the speed of poststimulus decision-related dynamics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1739" y="4302924"/>
            <a:ext cx="2724638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8667" y="3076685"/>
            <a:ext cx="2797151" cy="528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837" y="4035724"/>
            <a:ext cx="2931106" cy="508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Latency90.png" descr="Latency9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19890" y="3870624"/>
            <a:ext cx="5490135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Latency4.png" descr="Latency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19890" y="3870624"/>
            <a:ext cx="5490135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LatencyFull.png" descr="LatencyFull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19890" y="3870624"/>
            <a:ext cx="5490135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CS_C90.png" descr="CS_C9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41271" y="4137824"/>
            <a:ext cx="5647373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CS_C4.png" descr="CS_C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041271" y="4137824"/>
            <a:ext cx="5647373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CS_All.png" descr="CS_All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041271" y="4137824"/>
            <a:ext cx="5647373" cy="541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1"/>
      <p:bldP build="whole" bldLvl="1" animBg="1" rev="0" advAuto="0" spid="238" grpId="1"/>
      <p:bldP build="whole" bldLvl="1" animBg="1" rev="0" advAuto="0" spid="243" grpId="6"/>
      <p:bldP build="whole" bldLvl="1" animBg="1" rev="0" advAuto="0" spid="243" grpId="7"/>
      <p:bldP build="whole" bldLvl="1" animBg="1" rev="0" advAuto="0" spid="246" grpId="12"/>
      <p:bldP build="whole" bldLvl="1" animBg="1" rev="0" advAuto="0" spid="241" grpId="2"/>
      <p:bldP build="whole" bldLvl="1" animBg="1" rev="0" advAuto="0" spid="241" grpId="3"/>
      <p:bldP build="whole" bldLvl="1" animBg="1" rev="0" advAuto="0" spid="242" grpId="4"/>
      <p:bldP build="whole" bldLvl="1" animBg="1" rev="0" advAuto="0" spid="242" grpId="5"/>
      <p:bldP build="whole" bldLvl="1" animBg="1" rev="0" advAuto="0" spid="244" grpId="8"/>
      <p:bldP build="whole" bldLvl="1" animBg="1" rev="0" advAuto="0" spid="244" grpId="9"/>
      <p:bldP build="whole" bldLvl="1" animBg="1" rev="0" advAuto="0" spid="245" grpId="1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he outcome of the previous trial influences the initial condition"/>
          <p:cNvSpPr txBox="1"/>
          <p:nvPr>
            <p:ph type="title"/>
          </p:nvPr>
        </p:nvSpPr>
        <p:spPr>
          <a:xfrm>
            <a:off x="406400" y="1403297"/>
            <a:ext cx="12192000" cy="169179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The outcome of the previous trial influences the initial condition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795" y="3811692"/>
            <a:ext cx="5967210" cy="4608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bxPOA.png" descr="bxPO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0101" y="3763012"/>
            <a:ext cx="4431441" cy="4705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outcomeLFADS.png" descr="outcomeLFAD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1469" y="3504609"/>
            <a:ext cx="6350001" cy="5222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2"/>
      <p:bldP build="whole" bldLvl="1" animBg="1" rev="0" advAuto="0" spid="251" grpId="3"/>
      <p:bldP build="whole" bldLvl="1" animBg="1" rev="0" advAuto="0" spid="25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Conclusions</a:t>
            </a:r>
          </a:p>
        </p:txBody>
      </p:sp>
      <p:sp>
        <p:nvSpPr>
          <p:cNvPr id="254" name="Lawful, low-dimensional neural activity…"/>
          <p:cNvSpPr txBox="1"/>
          <p:nvPr>
            <p:ph type="body" sz="half" idx="1"/>
          </p:nvPr>
        </p:nvSpPr>
        <p:spPr>
          <a:xfrm>
            <a:off x="135466" y="2749550"/>
            <a:ext cx="7079396" cy="6108700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2300"/>
              </a:spcBef>
              <a:defRPr sz="2822"/>
            </a:pPr>
            <a:r>
              <a:t>Lawful, low-dimensional neural activity 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Initial conditions strongly impact decision-related dynamics and behavior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Initial conditions combine with sensory evidence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Initial condition varies with trial outcome</a:t>
            </a:r>
          </a:p>
          <a:p>
            <a:pPr marL="368934" indent="-368934" defTabSz="484886">
              <a:spcBef>
                <a:spcPts val="2300"/>
              </a:spcBef>
              <a:defRPr sz="2822"/>
            </a:pPr>
            <a:r>
              <a:t>Bridges previously disparate findings from SAT, PES and motor planning </a:t>
            </a:r>
          </a:p>
        </p:txBody>
      </p:sp>
      <p:pic>
        <p:nvPicPr>
          <p:cNvPr id="255" name="DecHypFinal.png" descr="DecHypF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94629" y="3136900"/>
            <a:ext cx="5534461" cy="533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ctangle"/>
          <p:cNvSpPr/>
          <p:nvPr/>
        </p:nvSpPr>
        <p:spPr>
          <a:xfrm>
            <a:off x="10654267" y="6455355"/>
            <a:ext cx="2288494" cy="4933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54" grpId="1"/>
      <p:bldP build="whole" bldLvl="1" animBg="1" rev="0" advAuto="0" spid="256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hank you"/>
          <p:cNvSpPr txBox="1"/>
          <p:nvPr>
            <p:ph type="title"/>
          </p:nvPr>
        </p:nvSpPr>
        <p:spPr>
          <a:xfrm>
            <a:off x="346012" y="147964"/>
            <a:ext cx="8730944" cy="1050272"/>
          </a:xfrm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542" y="4633545"/>
            <a:ext cx="7023885" cy="4910217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Tian Wang"/>
          <p:cNvSpPr txBox="1"/>
          <p:nvPr/>
        </p:nvSpPr>
        <p:spPr>
          <a:xfrm>
            <a:off x="1080577" y="1119239"/>
            <a:ext cx="138431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Tian Wang</a:t>
            </a:r>
          </a:p>
        </p:txBody>
      </p:sp>
      <p:grpSp>
        <p:nvGrpSpPr>
          <p:cNvPr id="263" name="Group"/>
          <p:cNvGrpSpPr/>
          <p:nvPr/>
        </p:nvGrpSpPr>
        <p:grpSpPr>
          <a:xfrm>
            <a:off x="3244114" y="1119239"/>
            <a:ext cx="4182985" cy="3401190"/>
            <a:chOff x="0" y="0"/>
            <a:chExt cx="4182984" cy="3401188"/>
          </a:xfrm>
        </p:grpSpPr>
        <p:pic>
          <p:nvPicPr>
            <p:cNvPr id="26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45527" y="538180"/>
              <a:ext cx="1891931" cy="2863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Dr. Chandramouli Chandrasekaran"/>
            <p:cNvSpPr txBox="1"/>
            <p:nvPr/>
          </p:nvSpPr>
          <p:spPr>
            <a:xfrm>
              <a:off x="0" y="0"/>
              <a:ext cx="4182985" cy="44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Dr. Chandramouli Chandrasekaran</a:t>
              </a:r>
            </a:p>
          </p:txBody>
        </p:sp>
      </p:grpSp>
      <p:pic>
        <p:nvPicPr>
          <p:cNvPr id="264" name="Acknowledgements.png" descr="Acknowledgemen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95363" y="2971800"/>
            <a:ext cx="3847842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tudentsPortland.jpeg" descr="StudentsPortland.jpeg"/>
          <p:cNvPicPr>
            <a:picLocks noChangeAspect="1"/>
          </p:cNvPicPr>
          <p:nvPr/>
        </p:nvPicPr>
        <p:blipFill>
          <a:blip r:embed="rId5">
            <a:extLst/>
          </a:blip>
          <a:srcRect l="35684" t="38508" r="42866" b="26717"/>
          <a:stretch>
            <a:fillRect/>
          </a:stretch>
        </p:blipFill>
        <p:spPr>
          <a:xfrm>
            <a:off x="736436" y="1676857"/>
            <a:ext cx="234599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1"/>
      <p:bldP build="whole" bldLvl="1" animBg="1" rev="0" advAuto="0" spid="259" grpId="2"/>
      <p:bldP build="whole" bldLvl="1" animBg="1" rev="0" advAuto="0" spid="264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fN2022_Promo-01.png" descr="SfN2022_Promo-01.png"/>
          <p:cNvPicPr>
            <a:picLocks noChangeAspect="1"/>
          </p:cNvPicPr>
          <p:nvPr/>
        </p:nvPicPr>
        <p:blipFill>
          <a:blip r:embed="rId2">
            <a:extLst/>
          </a:blip>
          <a:srcRect l="0" t="19872" r="81118" b="0"/>
          <a:stretch>
            <a:fillRect/>
          </a:stretch>
        </p:blipFill>
        <p:spPr>
          <a:xfrm>
            <a:off x="-1" y="2093664"/>
            <a:ext cx="2455452" cy="636855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meless lab and collaboration promotion"/>
          <p:cNvSpPr txBox="1"/>
          <p:nvPr>
            <p:ph type="title"/>
          </p:nvPr>
        </p:nvSpPr>
        <p:spPr>
          <a:xfrm>
            <a:off x="330915" y="147964"/>
            <a:ext cx="10346065" cy="1050272"/>
          </a:xfrm>
          <a:prstGeom prst="rect">
            <a:avLst/>
          </a:prstGeom>
        </p:spPr>
        <p:txBody>
          <a:bodyPr/>
          <a:lstStyle/>
          <a:p>
            <a:pPr/>
            <a:r>
              <a:t>Shameless lab and collaboration promotion </a:t>
            </a:r>
          </a:p>
        </p:txBody>
      </p:sp>
      <p:sp>
        <p:nvSpPr>
          <p:cNvPr id="269" name="Sun. Nov. 13th, 1- 5 PM"/>
          <p:cNvSpPr txBox="1"/>
          <p:nvPr/>
        </p:nvSpPr>
        <p:spPr>
          <a:xfrm>
            <a:off x="2348427" y="1201110"/>
            <a:ext cx="38841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Sun. Nov. 13th, 1- 5 PM</a:t>
            </a:r>
          </a:p>
        </p:txBody>
      </p:sp>
      <p:sp>
        <p:nvSpPr>
          <p:cNvPr id="270" name="Wed. Nov. 16th, 8 - 12 AM"/>
          <p:cNvSpPr txBox="1"/>
          <p:nvPr/>
        </p:nvSpPr>
        <p:spPr>
          <a:xfrm>
            <a:off x="8567563" y="1201110"/>
            <a:ext cx="439891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Wed. Nov. 16th, 8 - 12 AM</a:t>
            </a:r>
          </a:p>
        </p:txBody>
      </p:sp>
      <p:pic>
        <p:nvPicPr>
          <p:cNvPr id="271" name="SfN2022_Promo-01.png" descr="SfN2022_Promo-01.png"/>
          <p:cNvPicPr>
            <a:picLocks noChangeAspect="1"/>
          </p:cNvPicPr>
          <p:nvPr/>
        </p:nvPicPr>
        <p:blipFill>
          <a:blip r:embed="rId2">
            <a:extLst/>
          </a:blip>
          <a:srcRect l="19948" t="19872" r="65937" b="0"/>
          <a:stretch>
            <a:fillRect/>
          </a:stretch>
        </p:blipFill>
        <p:spPr>
          <a:xfrm>
            <a:off x="2594260" y="2093664"/>
            <a:ext cx="1835562" cy="6368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SfN2022_Promo-01.png" descr="SfN2022_Promo-01.png"/>
          <p:cNvPicPr>
            <a:picLocks noChangeAspect="1"/>
          </p:cNvPicPr>
          <p:nvPr/>
        </p:nvPicPr>
        <p:blipFill>
          <a:blip r:embed="rId2">
            <a:extLst/>
          </a:blip>
          <a:srcRect l="35425" t="19872" r="48253" b="0"/>
          <a:stretch>
            <a:fillRect/>
          </a:stretch>
        </p:blipFill>
        <p:spPr>
          <a:xfrm>
            <a:off x="4568602" y="2093664"/>
            <a:ext cx="2122522" cy="6368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SfN2022_Promo-01.png" descr="SfN2022_Promo-01.png"/>
          <p:cNvPicPr>
            <a:picLocks noChangeAspect="1"/>
          </p:cNvPicPr>
          <p:nvPr/>
        </p:nvPicPr>
        <p:blipFill>
          <a:blip r:embed="rId2">
            <a:extLst/>
          </a:blip>
          <a:srcRect l="54089" t="19872" r="25641" b="0"/>
          <a:stretch>
            <a:fillRect/>
          </a:stretch>
        </p:blipFill>
        <p:spPr>
          <a:xfrm>
            <a:off x="6829885" y="2093664"/>
            <a:ext cx="2635918" cy="6368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fN2022_Promo-01.png" descr="SfN2022_Promo-01.png"/>
          <p:cNvPicPr>
            <a:picLocks noChangeAspect="1"/>
          </p:cNvPicPr>
          <p:nvPr/>
        </p:nvPicPr>
        <p:blipFill>
          <a:blip r:embed="rId2">
            <a:extLst/>
          </a:blip>
          <a:srcRect l="74559" t="19872" r="1266" b="0"/>
          <a:stretch>
            <a:fillRect/>
          </a:stretch>
        </p:blipFill>
        <p:spPr>
          <a:xfrm>
            <a:off x="9604723" y="2093664"/>
            <a:ext cx="3143739" cy="6368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  <p:bldP build="whole" bldLvl="1" animBg="1" rev="0" advAuto="0" spid="273" grpId="3"/>
      <p:bldP build="whole" bldLvl="1" animBg="1" rev="0" advAuto="0" spid="272" grpId="2"/>
      <p:bldP build="whole" bldLvl="1" animBg="1" rev="0" advAuto="0" spid="274" grpId="4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KiNeT"/>
          <p:cNvSpPr txBox="1"/>
          <p:nvPr>
            <p:ph type="title"/>
          </p:nvPr>
        </p:nvSpPr>
        <p:spPr>
          <a:xfrm>
            <a:off x="406400" y="1441397"/>
            <a:ext cx="8730944" cy="1050272"/>
          </a:xfrm>
          <a:prstGeom prst="rect">
            <a:avLst/>
          </a:prstGeom>
        </p:spPr>
        <p:txBody>
          <a:bodyPr/>
          <a:lstStyle/>
          <a:p>
            <a:pPr/>
            <a:r>
              <a:t>KiNeT</a:t>
            </a:r>
          </a:p>
        </p:txBody>
      </p:sp>
      <p:pic>
        <p:nvPicPr>
          <p:cNvPr id="277" name="KiNeT.png" descr="KiNeT.png"/>
          <p:cNvPicPr>
            <a:picLocks noChangeAspect="1"/>
          </p:cNvPicPr>
          <p:nvPr/>
        </p:nvPicPr>
        <p:blipFill>
          <a:blip r:embed="rId3">
            <a:extLst/>
          </a:blip>
          <a:srcRect l="0" t="0" r="43154" b="0"/>
          <a:stretch>
            <a:fillRect/>
          </a:stretch>
        </p:blipFill>
        <p:spPr>
          <a:xfrm>
            <a:off x="2806104" y="2542362"/>
            <a:ext cx="7392686" cy="3971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Initial conditions predict RT but do not predict eventual choice"/>
          <p:cNvSpPr txBox="1"/>
          <p:nvPr>
            <p:ph type="title"/>
          </p:nvPr>
        </p:nvSpPr>
        <p:spPr>
          <a:xfrm>
            <a:off x="406400" y="1403297"/>
            <a:ext cx="12192000" cy="169179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Initial conditions predict RT but do not predict eventual choice</a:t>
            </a:r>
          </a:p>
        </p:txBody>
      </p:sp>
      <p:pic>
        <p:nvPicPr>
          <p:cNvPr id="280" name="LFADS.png" descr="LFADS.png"/>
          <p:cNvPicPr>
            <a:picLocks noChangeAspect="1"/>
          </p:cNvPicPr>
          <p:nvPr/>
        </p:nvPicPr>
        <p:blipFill>
          <a:blip r:embed="rId2">
            <a:extLst/>
          </a:blip>
          <a:srcRect l="0" t="0" r="51660" b="0"/>
          <a:stretch>
            <a:fillRect/>
          </a:stretch>
        </p:blipFill>
        <p:spPr>
          <a:xfrm>
            <a:off x="188284" y="3339431"/>
            <a:ext cx="6286401" cy="5123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LFADS.png" descr="LFADS.png"/>
          <p:cNvPicPr>
            <a:picLocks noChangeAspect="1"/>
          </p:cNvPicPr>
          <p:nvPr/>
        </p:nvPicPr>
        <p:blipFill>
          <a:blip r:embed="rId3">
            <a:extLst/>
          </a:blip>
          <a:srcRect l="55071" t="0" r="0" b="0"/>
          <a:stretch>
            <a:fillRect/>
          </a:stretch>
        </p:blipFill>
        <p:spPr>
          <a:xfrm>
            <a:off x="6869093" y="3339431"/>
            <a:ext cx="5842821" cy="51239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restimulus firing rates covary with RT"/>
          <p:cNvSpPr txBox="1"/>
          <p:nvPr>
            <p:ph type="title"/>
          </p:nvPr>
        </p:nvSpPr>
        <p:spPr>
          <a:xfrm>
            <a:off x="406400" y="1250814"/>
            <a:ext cx="12192000" cy="963832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Prestimulus firing rates covary with RT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2778"/>
          <a:stretch>
            <a:fillRect/>
          </a:stretch>
        </p:blipFill>
        <p:spPr>
          <a:xfrm>
            <a:off x="3206551" y="2839105"/>
            <a:ext cx="6515688" cy="302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9037" y="2109935"/>
            <a:ext cx="2743201" cy="484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7595" r="0" b="0"/>
          <a:stretch>
            <a:fillRect/>
          </a:stretch>
        </p:blipFill>
        <p:spPr>
          <a:xfrm>
            <a:off x="3297530" y="6105207"/>
            <a:ext cx="6333920" cy="3259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LFADS overview"/>
          <p:cNvSpPr txBox="1"/>
          <p:nvPr>
            <p:ph type="title"/>
          </p:nvPr>
        </p:nvSpPr>
        <p:spPr>
          <a:xfrm>
            <a:off x="406400" y="1441397"/>
            <a:ext cx="8730944" cy="1050272"/>
          </a:xfrm>
          <a:prstGeom prst="rect">
            <a:avLst/>
          </a:prstGeom>
        </p:spPr>
        <p:txBody>
          <a:bodyPr/>
          <a:lstStyle/>
          <a:p>
            <a:pPr/>
            <a:r>
              <a:t>LFADS overview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766" y="2586667"/>
            <a:ext cx="9144001" cy="247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6796" y="1953564"/>
            <a:ext cx="6378408" cy="698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hill chimp"/>
          <p:cNvSpPr txBox="1"/>
          <p:nvPr>
            <p:ph type="title"/>
          </p:nvPr>
        </p:nvSpPr>
        <p:spPr>
          <a:xfrm>
            <a:off x="406400" y="3111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Chill chimp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6741524" y="311150"/>
            <a:ext cx="12192001" cy="8627415"/>
            <a:chOff x="0" y="0"/>
            <a:chExt cx="12192000" cy="8627414"/>
          </a:xfrm>
        </p:grpSpPr>
        <p:pic>
          <p:nvPicPr>
            <p:cNvPr id="172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0527" y="1642414"/>
              <a:ext cx="5698291" cy="698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" name="Mad macaque"/>
            <p:cNvSpPr txBox="1"/>
            <p:nvPr/>
          </p:nvSpPr>
          <p:spPr>
            <a:xfrm>
              <a:off x="0" y="0"/>
              <a:ext cx="12192000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defTabSz="467359">
                <a:lnSpc>
                  <a:spcPct val="80000"/>
                </a:lnSpc>
                <a:spcBef>
                  <a:spcPts val="2200"/>
                </a:spcBef>
                <a:defRPr sz="48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pPr/>
              <a:r>
                <a:t>Mad macaque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MD is involved in motor actions based on sensory cues"/>
          <p:cNvSpPr txBox="1"/>
          <p:nvPr>
            <p:ph type="title"/>
          </p:nvPr>
        </p:nvSpPr>
        <p:spPr>
          <a:xfrm>
            <a:off x="406400" y="1441397"/>
            <a:ext cx="11505611" cy="1050272"/>
          </a:xfrm>
          <a:prstGeom prst="rect">
            <a:avLst/>
          </a:prstGeom>
        </p:spPr>
        <p:txBody>
          <a:bodyPr/>
          <a:lstStyle>
            <a:lvl1pPr defTabSz="496570">
              <a:spcBef>
                <a:spcPts val="2300"/>
              </a:spcBef>
              <a:defRPr sz="5100"/>
            </a:lvl1pPr>
          </a:lstStyle>
          <a:p>
            <a:pPr/>
            <a:r>
              <a:t>PMD is involved in motor actions based on sensory cues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7136" y="2381595"/>
            <a:ext cx="6858001" cy="383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Introduction - Take a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Introduction - Take aways</a:t>
            </a:r>
          </a:p>
        </p:txBody>
      </p:sp>
      <p:sp>
        <p:nvSpPr>
          <p:cNvPr id="177" name="Dynamical systems perspectiv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Dynamical systems perspective </a:t>
            </a:r>
          </a:p>
          <a:p>
            <a:pPr/>
          </a:p>
          <a:p>
            <a:pPr/>
            <a:r>
              <a:t>Initial conditions predict neural dynamics and behavior </a:t>
            </a:r>
          </a:p>
          <a:p>
            <a:pPr/>
            <a:r>
              <a:t>Choice-selective dynamics depend on initial conditions and the stimulus</a:t>
            </a:r>
          </a:p>
          <a:p>
            <a:pPr/>
            <a:r>
              <a:t>What changes initial conditions trial-to-trial?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020" y="3852859"/>
            <a:ext cx="2743201" cy="331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7" grpId="2"/>
      <p:bldP build="whole" bldLvl="1" animBg="1" rev="0" advAuto="0" spid="17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4694" t="0" r="0" b="0"/>
          <a:stretch>
            <a:fillRect/>
          </a:stretch>
        </p:blipFill>
        <p:spPr>
          <a:xfrm>
            <a:off x="188200" y="2978201"/>
            <a:ext cx="4080157" cy="622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1144" y="2791177"/>
            <a:ext cx="2255800" cy="2504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25528" y="3225551"/>
            <a:ext cx="1936027" cy="25782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80465" y="3757863"/>
            <a:ext cx="1905077" cy="2504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54434" t="25411" r="0" b="25411"/>
          <a:stretch>
            <a:fillRect/>
          </a:stretch>
        </p:blipFill>
        <p:spPr>
          <a:xfrm>
            <a:off x="4186423" y="5705657"/>
            <a:ext cx="1845588" cy="1202993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Red-green checkerboard discrimination task"/>
          <p:cNvSpPr txBox="1"/>
          <p:nvPr>
            <p:ph type="title"/>
          </p:nvPr>
        </p:nvSpPr>
        <p:spPr>
          <a:xfrm>
            <a:off x="406400" y="1403297"/>
            <a:ext cx="12192000" cy="978006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Red-green checkerboard discrimination task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0" r="51598" b="50138"/>
          <a:stretch>
            <a:fillRect/>
          </a:stretch>
        </p:blipFill>
        <p:spPr>
          <a:xfrm>
            <a:off x="6513259" y="6298069"/>
            <a:ext cx="1960460" cy="1219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0" t="52385" r="51839" b="0"/>
          <a:stretch>
            <a:fillRect/>
          </a:stretch>
        </p:blipFill>
        <p:spPr>
          <a:xfrm>
            <a:off x="4133837" y="7080836"/>
            <a:ext cx="1950709" cy="1164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4"/>
      <p:bldP build="whole" bldLvl="1" animBg="1" rev="0" advAuto="0" spid="187" grpId="5"/>
      <p:bldP build="whole" bldLvl="1" animBg="1" rev="0" advAuto="0" spid="186" grpId="6"/>
      <p:bldP build="whole" bldLvl="1" animBg="1" rev="0" advAuto="0" spid="183" grpId="3"/>
      <p:bldP build="whole" bldLvl="1" animBg="1" rev="0" advAuto="0" spid="181" grpId="1"/>
      <p:bldP build="whole" bldLvl="1" animBg="1" rev="0" advAuto="0" spid="18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ecision-making is dependent on sensory evidence and internal state"/>
          <p:cNvSpPr txBox="1"/>
          <p:nvPr>
            <p:ph type="title"/>
          </p:nvPr>
        </p:nvSpPr>
        <p:spPr>
          <a:xfrm>
            <a:off x="406400" y="1403297"/>
            <a:ext cx="12192000" cy="169179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Decision-making is dependent on sensory evidence and internal state</a:t>
            </a:r>
          </a:p>
        </p:txBody>
      </p:sp>
      <p:pic>
        <p:nvPicPr>
          <p:cNvPr id="190" name="bxResults.png" descr="bxResults.png"/>
          <p:cNvPicPr>
            <a:picLocks noChangeAspect="1"/>
          </p:cNvPicPr>
          <p:nvPr/>
        </p:nvPicPr>
        <p:blipFill>
          <a:blip r:embed="rId2">
            <a:extLst/>
          </a:blip>
          <a:srcRect l="0" t="0" r="49781" b="0"/>
          <a:stretch>
            <a:fillRect/>
          </a:stretch>
        </p:blipFill>
        <p:spPr>
          <a:xfrm>
            <a:off x="4509064" y="3180788"/>
            <a:ext cx="3514293" cy="6274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6610" t="0" r="0" b="0"/>
          <a:stretch>
            <a:fillRect/>
          </a:stretch>
        </p:blipFill>
        <p:spPr>
          <a:xfrm>
            <a:off x="73596" y="3206387"/>
            <a:ext cx="3988510" cy="622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bxResults.png" descr="bxResults.png"/>
          <p:cNvPicPr>
            <a:picLocks noChangeAspect="1"/>
          </p:cNvPicPr>
          <p:nvPr/>
        </p:nvPicPr>
        <p:blipFill>
          <a:blip r:embed="rId2">
            <a:extLst/>
          </a:blip>
          <a:srcRect l="48731" t="0" r="0" b="0"/>
          <a:stretch>
            <a:fillRect/>
          </a:stretch>
        </p:blipFill>
        <p:spPr>
          <a:xfrm>
            <a:off x="8470308" y="3180788"/>
            <a:ext cx="3587775" cy="6274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Hypotheses"/>
          <p:cNvSpPr txBox="1"/>
          <p:nvPr>
            <p:ph type="title"/>
          </p:nvPr>
        </p:nvSpPr>
        <p:spPr>
          <a:xfrm>
            <a:off x="406400" y="1403297"/>
            <a:ext cx="12192000" cy="978006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Hypotheses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362" y="3233322"/>
            <a:ext cx="4432224" cy="313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1169" y="4398875"/>
            <a:ext cx="3715628" cy="3843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18056" y="1884495"/>
            <a:ext cx="3168689" cy="1003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16831" y="3233322"/>
            <a:ext cx="5772290" cy="313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C_Hyp1.png" descr="IC_Hyp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8473" y="3923374"/>
            <a:ext cx="3810001" cy="4003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C_Hyp2.png" descr="IC_Hyp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6839" y="3951417"/>
            <a:ext cx="4064001" cy="39474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C_HypFull.png" descr="IC_HypFull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3339" y="3892011"/>
            <a:ext cx="4191001" cy="4066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DecHyp1.png" descr="DecHyp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56951" y="3893122"/>
            <a:ext cx="436834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DecHyp2.png" descr="DecHyp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956951" y="3893122"/>
            <a:ext cx="436834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DecHyp3.png" descr="DecHyp3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956951" y="3893122"/>
            <a:ext cx="4368340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DecHyp4.png" descr="DecHyp4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956951" y="3893122"/>
            <a:ext cx="4368340" cy="406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3" grpId="8"/>
      <p:bldP build="whole" bldLvl="1" animBg="1" rev="0" advAuto="0" spid="198" grpId="5"/>
      <p:bldP build="whole" bldLvl="1" animBg="1" rev="0" advAuto="0" spid="202" grpId="7"/>
      <p:bldP build="whole" bldLvl="1" animBg="1" rev="0" advAuto="0" spid="200" grpId="2"/>
      <p:bldP build="whole" bldLvl="1" animBg="1" rev="0" advAuto="0" spid="200" grpId="3"/>
      <p:bldP build="whole" bldLvl="1" animBg="1" rev="0" advAuto="0" spid="204" grpId="10"/>
      <p:bldP build="whole" bldLvl="1" animBg="1" rev="0" advAuto="0" spid="204" grpId="11"/>
      <p:bldP build="whole" bldLvl="1" animBg="1" rev="0" advAuto="0" spid="203" grpId="9"/>
      <p:bldP build="whole" bldLvl="1" animBg="1" rev="0" advAuto="0" spid="205" grpId="12"/>
      <p:bldP build="whole" bldLvl="1" animBg="1" rev="0" advAuto="0" spid="199" grpId="1"/>
      <p:bldP build="whole" bldLvl="1" animBg="1" rev="0" advAuto="0" spid="202" grpId="6"/>
      <p:bldP build="whole" bldLvl="1" animBg="1" rev="0" advAuto="0" spid="201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ingle-unit prestimulus firing rates covary with RT and post stimulus activity is input dependent"/>
          <p:cNvSpPr txBox="1"/>
          <p:nvPr>
            <p:ph type="title"/>
          </p:nvPr>
        </p:nvSpPr>
        <p:spPr>
          <a:xfrm>
            <a:off x="406400" y="1403297"/>
            <a:ext cx="12192000" cy="169179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Single-unit prestimulus firing rates covary with RT and post stimulus activity is input dependent</a:t>
            </a:r>
          </a:p>
        </p:txBody>
      </p:sp>
      <p:grpSp>
        <p:nvGrpSpPr>
          <p:cNvPr id="210" name="Group"/>
          <p:cNvGrpSpPr/>
          <p:nvPr/>
        </p:nvGrpSpPr>
        <p:grpSpPr>
          <a:xfrm>
            <a:off x="153087" y="3167340"/>
            <a:ext cx="3764963" cy="6486563"/>
            <a:chOff x="0" y="0"/>
            <a:chExt cx="3764961" cy="6486561"/>
          </a:xfrm>
        </p:grpSpPr>
        <p:pic>
          <p:nvPicPr>
            <p:cNvPr id="208" name="HetNeuronsSlide.png" descr="HetNeuronsSlid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62988" b="0"/>
            <a:stretch>
              <a:fillRect/>
            </a:stretch>
          </p:blipFill>
          <p:spPr>
            <a:xfrm>
              <a:off x="0" y="0"/>
              <a:ext cx="3722276" cy="64865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" name="Rectangle"/>
            <p:cNvSpPr/>
            <p:nvPr/>
          </p:nvSpPr>
          <p:spPr>
            <a:xfrm>
              <a:off x="3459309" y="2040780"/>
              <a:ext cx="305653" cy="217097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pic>
        <p:nvPicPr>
          <p:cNvPr id="211" name="HetNeuronsSlidev2.png" descr="HetNeuronsSlidev2.png"/>
          <p:cNvPicPr>
            <a:picLocks noChangeAspect="1"/>
          </p:cNvPicPr>
          <p:nvPr/>
        </p:nvPicPr>
        <p:blipFill>
          <a:blip r:embed="rId3">
            <a:extLst/>
          </a:blip>
          <a:srcRect l="0" t="0" r="45427" b="0"/>
          <a:stretch>
            <a:fillRect/>
          </a:stretch>
        </p:blipFill>
        <p:spPr>
          <a:xfrm>
            <a:off x="4829831" y="3165771"/>
            <a:ext cx="3571961" cy="648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HetNeuronsSlidev2.png" descr="HetNeuronsSlidev2.png"/>
          <p:cNvPicPr>
            <a:picLocks noChangeAspect="1"/>
          </p:cNvPicPr>
          <p:nvPr/>
        </p:nvPicPr>
        <p:blipFill>
          <a:blip r:embed="rId3">
            <a:extLst/>
          </a:blip>
          <a:srcRect l="55614" t="0" r="0" b="0"/>
          <a:stretch>
            <a:fillRect/>
          </a:stretch>
        </p:blipFill>
        <p:spPr>
          <a:xfrm>
            <a:off x="8613182" y="3165771"/>
            <a:ext cx="2905167" cy="648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2"/>
      <p:bldP build="whole" bldLvl="1" animBg="1" rev="0" advAuto="0" spid="21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osition and “velocity” of initial condition correlate with post stimulus dynamics and RT"/>
          <p:cNvSpPr txBox="1"/>
          <p:nvPr>
            <p:ph type="title"/>
          </p:nvPr>
        </p:nvSpPr>
        <p:spPr>
          <a:xfrm>
            <a:off x="406400" y="1403297"/>
            <a:ext cx="12192000" cy="169179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Position and “velocity” of initial condition correlate with post stimulus dynamics and RT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0800" y="2995591"/>
            <a:ext cx="2743200" cy="484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063" y="3475170"/>
            <a:ext cx="6102065" cy="60816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9" name="Group"/>
          <p:cNvGrpSpPr/>
          <p:nvPr/>
        </p:nvGrpSpPr>
        <p:grpSpPr>
          <a:xfrm>
            <a:off x="6822624" y="3816158"/>
            <a:ext cx="5486401" cy="5399673"/>
            <a:chOff x="0" y="0"/>
            <a:chExt cx="5486400" cy="5399671"/>
          </a:xfrm>
        </p:grpSpPr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486400" cy="5399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8" name="Rectangle"/>
            <p:cNvSpPr/>
            <p:nvPr/>
          </p:nvSpPr>
          <p:spPr>
            <a:xfrm>
              <a:off x="1036793" y="53149"/>
              <a:ext cx="1726383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222" name="Group"/>
          <p:cNvGrpSpPr/>
          <p:nvPr/>
        </p:nvGrpSpPr>
        <p:grpSpPr>
          <a:xfrm>
            <a:off x="6822624" y="3976051"/>
            <a:ext cx="5486401" cy="5079887"/>
            <a:chOff x="0" y="0"/>
            <a:chExt cx="5486400" cy="5079885"/>
          </a:xfrm>
        </p:grpSpPr>
        <p:pic>
          <p:nvPicPr>
            <p:cNvPr id="22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5486400" cy="5079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Rectangle"/>
            <p:cNvSpPr/>
            <p:nvPr/>
          </p:nvSpPr>
          <p:spPr>
            <a:xfrm>
              <a:off x="1085378" y="103795"/>
              <a:ext cx="1780182" cy="148257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  <p:bldP build="whole" bldLvl="1" animBg="1" rev="0" advAuto="0" spid="219" grpId="2"/>
      <p:bldP build="whole" bldLvl="1" animBg="1" rev="0" advAuto="0" spid="222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nitial conditions predict RT but do not predict eventual choice"/>
          <p:cNvSpPr txBox="1"/>
          <p:nvPr>
            <p:ph type="title"/>
          </p:nvPr>
        </p:nvSpPr>
        <p:spPr>
          <a:xfrm>
            <a:off x="406400" y="1403297"/>
            <a:ext cx="12192000" cy="1691793"/>
          </a:xfrm>
          <a:prstGeom prst="rect">
            <a:avLst/>
          </a:prstGeom>
        </p:spPr>
        <p:txBody>
          <a:bodyPr>
            <a:noAutofit/>
          </a:bodyPr>
          <a:lstStyle/>
          <a:p>
            <a:pPr/>
            <a:r>
              <a:t>Initial conditions predict RT but do not predict eventual choice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37264" y="3637538"/>
            <a:ext cx="6202904" cy="4730850"/>
            <a:chOff x="0" y="0"/>
            <a:chExt cx="6202902" cy="4730849"/>
          </a:xfrm>
        </p:grpSpPr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4922"/>
              <a:ext cx="6144768" cy="4695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Rectangle"/>
            <p:cNvSpPr/>
            <p:nvPr/>
          </p:nvSpPr>
          <p:spPr>
            <a:xfrm>
              <a:off x="2501251" y="0"/>
              <a:ext cx="3701652" cy="9098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230" name="Group"/>
          <p:cNvGrpSpPr/>
          <p:nvPr/>
        </p:nvGrpSpPr>
        <p:grpSpPr>
          <a:xfrm>
            <a:off x="6696971" y="3791902"/>
            <a:ext cx="6176463" cy="4800131"/>
            <a:chOff x="0" y="0"/>
            <a:chExt cx="6176462" cy="4800130"/>
          </a:xfrm>
        </p:grpSpPr>
        <p:pic>
          <p:nvPicPr>
            <p:cNvPr id="22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129516" cy="4800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" name="Rectangle"/>
            <p:cNvSpPr/>
            <p:nvPr/>
          </p:nvSpPr>
          <p:spPr>
            <a:xfrm>
              <a:off x="2474810" y="49557"/>
              <a:ext cx="3701653" cy="71459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